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3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7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5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51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6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9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0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8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1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9E339-7CAF-3E49-BB67-C7AC2BB19BFC}" type="datetimeFigureOut">
              <a:rPr lang="en-US" smtClean="0"/>
              <a:t>17-04-27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C456F-BCA4-624F-8884-4B56DDC01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4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7678"/>
            <a:ext cx="7772400" cy="1599350"/>
          </a:xfrm>
        </p:spPr>
        <p:txBody>
          <a:bodyPr/>
          <a:lstStyle/>
          <a:p>
            <a:r>
              <a:rPr lang="en-US" dirty="0" smtClean="0"/>
              <a:t>About Anorexia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5489"/>
            <a:ext cx="6400800" cy="1113274"/>
          </a:xfrm>
        </p:spPr>
        <p:txBody>
          <a:bodyPr/>
          <a:lstStyle/>
          <a:p>
            <a:r>
              <a:rPr lang="en-US" dirty="0" smtClean="0"/>
              <a:t>(Anorexia Nervosa)</a:t>
            </a:r>
            <a:endParaRPr lang="en-US" dirty="0"/>
          </a:p>
        </p:txBody>
      </p:sp>
      <p:pic>
        <p:nvPicPr>
          <p:cNvPr id="4" name="Picture 3" descr="apple-core-in-mirror-anorexia-body-image-issu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995" y="2007028"/>
            <a:ext cx="3792591" cy="296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77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with treatment, 60% of patients recover and maintain a healthy body weight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Without treatment, 20% of sufferers die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With treatment, 2-3% of sufferers still die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There is a 35% chance of relapse, most commonly within the first 2 years after recovery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113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Impact Someone?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Infertility</a:t>
            </a:r>
          </a:p>
          <a:p>
            <a:r>
              <a:rPr lang="en-US" dirty="0" smtClean="0"/>
              <a:t>Irreversible bone damage </a:t>
            </a:r>
          </a:p>
          <a:p>
            <a:r>
              <a:rPr lang="en-US" dirty="0" smtClean="0"/>
              <a:t>strain on relationships</a:t>
            </a:r>
          </a:p>
          <a:p>
            <a:r>
              <a:rPr lang="en-US" dirty="0" smtClean="0"/>
              <a:t>Pervasive thoughts about food</a:t>
            </a:r>
          </a:p>
          <a:p>
            <a:r>
              <a:rPr lang="en-US" dirty="0" smtClean="0"/>
              <a:t>Withdrawal </a:t>
            </a:r>
          </a:p>
        </p:txBody>
      </p:sp>
    </p:spTree>
    <p:extLst>
      <p:ext uri="{BB962C8B-B14F-4D97-AF65-F5344CB8AC3E}">
        <p14:creationId xmlns:p14="http://schemas.microsoft.com/office/powerpoint/2010/main" val="108543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eating disorder characterized by marked weight loss and refusal to maintain a healthy weight</a:t>
            </a:r>
          </a:p>
          <a:p>
            <a:r>
              <a:rPr lang="en-US" dirty="0" smtClean="0"/>
              <a:t>An eating disorder with two subtypes (purging and restrictive)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658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Anorexia was rare until the second half of the 20th century but was was first depicted as early as the 12</a:t>
            </a:r>
            <a:r>
              <a:rPr lang="en-US" baseline="30000" dirty="0" smtClean="0"/>
              <a:t>th</a:t>
            </a:r>
            <a:r>
              <a:rPr lang="en-US" dirty="0" smtClean="0"/>
              <a:t> and 13</a:t>
            </a:r>
            <a:r>
              <a:rPr lang="en-US" baseline="30000" dirty="0" smtClean="0"/>
              <a:t>th</a:t>
            </a:r>
            <a:r>
              <a:rPr lang="en-US" dirty="0" smtClean="0"/>
              <a:t> centuries (Saint Catherine of Siena starved herself as part of a spiritual ritual. The ritual was said to be a “denial of self.”)</a:t>
            </a:r>
          </a:p>
          <a:p>
            <a:endParaRPr lang="en-US" dirty="0"/>
          </a:p>
          <a:p>
            <a:r>
              <a:rPr lang="en-US" dirty="0" smtClean="0"/>
              <a:t>Queen Victoria’s personal physician first coined the term “anorexia nervosa” in 1873, the term meaning “nervous absence of appetite.”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7671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it Affect?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Thought to have only affected adolescent, middle-class girls, the disorder affects a far larger group</a:t>
            </a:r>
          </a:p>
          <a:p>
            <a:r>
              <a:rPr lang="en-US" dirty="0" smtClean="0"/>
              <a:t>Is now known to affect males, all ages, all races / ethnic groups and people of different economic and social status</a:t>
            </a:r>
          </a:p>
          <a:p>
            <a:r>
              <a:rPr lang="en-US" dirty="0" smtClean="0"/>
              <a:t>Affected males make up 5-10% of cases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56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Affects 0.3 – 1% of population (statistics Canada)</a:t>
            </a:r>
          </a:p>
          <a:p>
            <a:r>
              <a:rPr lang="en-US" dirty="0" smtClean="0"/>
              <a:t>Highest morbidity rate of any mental illness (either through suicide or health complications)</a:t>
            </a:r>
          </a:p>
          <a:p>
            <a:r>
              <a:rPr lang="en-US" dirty="0" smtClean="0"/>
              <a:t>Suicide attempts in 20-30% of those diagnosed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92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Genetic predisposition, family history of AN</a:t>
            </a:r>
          </a:p>
          <a:p>
            <a:r>
              <a:rPr lang="en-US" dirty="0" smtClean="0"/>
              <a:t>Environmental factors (family divorce, trouble adjusting to a new school, death of a loved one, assault)</a:t>
            </a:r>
          </a:p>
          <a:p>
            <a:r>
              <a:rPr lang="en-US" dirty="0" smtClean="0"/>
              <a:t>Often accompanied by an anxiety disorder and obsessive compulsive tendencies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9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Weight loss (often accompanied by body </a:t>
            </a:r>
            <a:r>
              <a:rPr lang="en-US" dirty="0" err="1" smtClean="0"/>
              <a:t>dysmorphia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Withdrawl</a:t>
            </a:r>
            <a:r>
              <a:rPr lang="en-US" dirty="0" smtClean="0"/>
              <a:t> from friends and family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depression</a:t>
            </a:r>
          </a:p>
          <a:p>
            <a:pPr>
              <a:lnSpc>
                <a:spcPct val="120000"/>
              </a:lnSpc>
            </a:pPr>
            <a:r>
              <a:rPr lang="en-US" dirty="0"/>
              <a:t>D</a:t>
            </a:r>
            <a:r>
              <a:rPr lang="en-US" dirty="0" smtClean="0"/>
              <a:t>ecreased bone density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Lethargy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Intolerance to cold (fine, “lanugo” hairs grow over body to preserve heat)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Dizziness or fainting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Seizures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Heart problems (palpitations, irregular rhythms, stroke, </a:t>
            </a:r>
            <a:r>
              <a:rPr lang="en-US" dirty="0"/>
              <a:t>h</a:t>
            </a:r>
            <a:r>
              <a:rPr lang="en-US" dirty="0" smtClean="0"/>
              <a:t>eart failure)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Low blood pressure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dehydration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constipation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257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it Diagnosed?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disorder can be diagnosed by either a doctor or </a:t>
            </a:r>
            <a:r>
              <a:rPr lang="en-US" dirty="0" err="1" smtClean="0"/>
              <a:t>phsychiatrist</a:t>
            </a:r>
            <a:r>
              <a:rPr lang="en-US" dirty="0"/>
              <a:t> </a:t>
            </a:r>
            <a:r>
              <a:rPr lang="en-US" dirty="0" smtClean="0"/>
              <a:t>based on DSM criteria for diagnosis</a:t>
            </a:r>
            <a:r>
              <a:rPr lang="is-IS" dirty="0" smtClean="0"/>
              <a:t>…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body weight that is below what is healthy based on age / height (</a:t>
            </a:r>
            <a:r>
              <a:rPr lang="en-US" dirty="0" err="1" smtClean="0"/>
              <a:t>bmi</a:t>
            </a:r>
            <a:r>
              <a:rPr lang="en-US" dirty="0" smtClean="0"/>
              <a:t> under 18.5)</a:t>
            </a:r>
          </a:p>
          <a:p>
            <a:r>
              <a:rPr lang="en-US" dirty="0" smtClean="0"/>
              <a:t>Persistent restriction of food intake</a:t>
            </a:r>
          </a:p>
          <a:p>
            <a:r>
              <a:rPr lang="en-US" dirty="0" smtClean="0"/>
              <a:t>Intense fear of gaining weight or </a:t>
            </a:r>
            <a:r>
              <a:rPr lang="en-US" dirty="0" err="1" smtClean="0"/>
              <a:t>behaviour</a:t>
            </a:r>
            <a:r>
              <a:rPr lang="en-US" dirty="0" smtClean="0"/>
              <a:t> that interferes with weight gain</a:t>
            </a:r>
          </a:p>
          <a:p>
            <a:r>
              <a:rPr lang="en-US" dirty="0" smtClean="0"/>
              <a:t>Disturbance in self image (believing one is fat when truly, the individual in </a:t>
            </a:r>
            <a:r>
              <a:rPr lang="en-US" dirty="0" err="1" smtClean="0"/>
              <a:t>underwight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043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Cure /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Treatment involves supervised weight gain in conjunction with </a:t>
            </a:r>
            <a:r>
              <a:rPr lang="en-US" dirty="0" err="1" smtClean="0"/>
              <a:t>phsychological</a:t>
            </a:r>
            <a:r>
              <a:rPr lang="en-US" dirty="0" smtClean="0"/>
              <a:t> treatment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Sometimes hospitalization is required to stabilize physical health, before other treatment methods are considered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There is no specific cure, however, with treatment, 60% of patients recover and maintain a healthy body weight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earlier a diagnosis is made, the easier it is to treat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Without treatment, 20% of sufferers die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With treatment, this number drops to 2-3%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109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534</Words>
  <Application>Microsoft Macintosh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About Anorexia </vt:lpstr>
      <vt:lpstr>What is it?</vt:lpstr>
      <vt:lpstr>History </vt:lpstr>
      <vt:lpstr>Who Does it Affect?</vt:lpstr>
      <vt:lpstr>Statistics</vt:lpstr>
      <vt:lpstr>Causes</vt:lpstr>
      <vt:lpstr>Symptoms</vt:lpstr>
      <vt:lpstr>How is it Diagnosed?</vt:lpstr>
      <vt:lpstr>Cure / Treatment</vt:lpstr>
      <vt:lpstr>Prognosis</vt:lpstr>
      <vt:lpstr>How does it Impact Someone?</vt:lpstr>
    </vt:vector>
  </TitlesOfParts>
  <Company>NVSD44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2017-04-27T20:26:54Z</dcterms:created>
  <dcterms:modified xsi:type="dcterms:W3CDTF">2017-04-27T21:40:44Z</dcterms:modified>
</cp:coreProperties>
</file>